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69" r:id="rId3"/>
    <p:sldId id="270" r:id="rId4"/>
    <p:sldId id="257" r:id="rId5"/>
    <p:sldId id="259" r:id="rId6"/>
    <p:sldId id="261" r:id="rId7"/>
    <p:sldId id="262" r:id="rId8"/>
    <p:sldId id="263" r:id="rId9"/>
    <p:sldId id="264" r:id="rId10"/>
    <p:sldId id="266" r:id="rId11"/>
    <p:sldId id="267" r:id="rId12"/>
    <p:sldId id="271" r:id="rId13"/>
    <p:sldId id="272" r:id="rId14"/>
    <p:sldId id="273" r:id="rId15"/>
    <p:sldId id="274" r:id="rId16"/>
    <p:sldId id="276" r:id="rId17"/>
    <p:sldId id="275" r:id="rId18"/>
    <p:sldId id="278" r:id="rId19"/>
    <p:sldId id="277" r:id="rId20"/>
    <p:sldId id="282" r:id="rId21"/>
    <p:sldId id="283" r:id="rId22"/>
    <p:sldId id="284" r:id="rId23"/>
    <p:sldId id="279" r:id="rId24"/>
    <p:sldId id="280" r:id="rId25"/>
    <p:sldId id="281" r:id="rId26"/>
    <p:sldId id="268" r:id="rId2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7" autoAdjust="0"/>
    <p:restoredTop sz="94660"/>
  </p:normalViewPr>
  <p:slideViewPr>
    <p:cSldViewPr>
      <p:cViewPr>
        <p:scale>
          <a:sx n="100" d="100"/>
          <a:sy n="100" d="100"/>
        </p:scale>
        <p:origin x="72" y="-45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01472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4122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462008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31396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967442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7/10/2018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232983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pPr/>
              <a:t>7/10/2018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517976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520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457072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27812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777287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025999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17100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2367093"/>
            <a:ext cx="382952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2367093"/>
            <a:ext cx="382905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06369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7/10/2018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12100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7/10/2018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21400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1D8BD707-D9CF-40AE-B4C6-C98DA3205C09}" type="datetimeFigureOut">
              <a:rPr lang="en-US" smtClean="0"/>
              <a:pPr/>
              <a:t>7/10/2018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42647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3808547" y="609601"/>
            <a:ext cx="4650122"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59215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4649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fld id="{1D8BD707-D9CF-40AE-B4C6-C98DA3205C09}" type="datetimeFigureOut">
              <a:rPr lang="en-US" smtClean="0"/>
              <a:pPr/>
              <a:t>7/10/2018</a:t>
            </a:fld>
            <a:endParaRPr lang="en-US"/>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5023331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PIG LATIN Commands</a:t>
            </a:r>
            <a:br>
              <a:rPr lang="en-IN" dirty="0"/>
            </a:br>
            <a:endParaRPr lang="en-IN" dirty="0"/>
          </a:p>
        </p:txBody>
      </p:sp>
      <p:sp>
        <p:nvSpPr>
          <p:cNvPr id="3" name="Subtitle 2"/>
          <p:cNvSpPr>
            <a:spLocks noGrp="1"/>
          </p:cNvSpPr>
          <p:nvPr>
            <p:ph type="subTitle" idx="1"/>
          </p:nvPr>
        </p:nvSpPr>
        <p:spPr>
          <a:xfrm>
            <a:off x="3505200" y="4985714"/>
            <a:ext cx="4191000" cy="1143000"/>
          </a:xfrm>
        </p:spPr>
        <p:txBody>
          <a:bodyPr/>
          <a:lstStyle/>
          <a:p>
            <a:r>
              <a:rPr lang="en-IN" sz="2000" dirty="0">
                <a:solidFill>
                  <a:srgbClr val="FF0000"/>
                </a:solidFill>
              </a:rPr>
              <a:t>By – </a:t>
            </a:r>
            <a:r>
              <a:rPr lang="en-IN" sz="2000" dirty="0" err="1">
                <a:solidFill>
                  <a:srgbClr val="FF0000"/>
                </a:solidFill>
              </a:rPr>
              <a:t>mayur</a:t>
            </a:r>
            <a:r>
              <a:rPr lang="en-IN" sz="2000" dirty="0">
                <a:solidFill>
                  <a:srgbClr val="FF0000"/>
                </a:solidFill>
              </a:rPr>
              <a:t> </a:t>
            </a:r>
            <a:r>
              <a:rPr lang="en-IN" sz="2000" dirty="0" err="1">
                <a:solidFill>
                  <a:srgbClr val="FF0000"/>
                </a:solidFill>
              </a:rPr>
              <a:t>jain</a:t>
            </a:r>
            <a:endParaRPr lang="en-IN" sz="2000" dirty="0">
              <a:solidFill>
                <a:srgbClr val="FF0000"/>
              </a:solidFill>
            </a:endParaRPr>
          </a:p>
          <a:p>
            <a:endParaRPr lang="en-IN"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399" y="1"/>
            <a:ext cx="7264400" cy="381000"/>
          </a:xfrm>
        </p:spPr>
        <p:txBody>
          <a:bodyPr>
            <a:noAutofit/>
          </a:bodyPr>
          <a:lstStyle/>
          <a:p>
            <a:r>
              <a:rPr lang="en-IN"/>
              <a:t>LIMIT to get a limited number of tupels from a relation.</a:t>
            </a:r>
            <a:br>
              <a:rPr lang="en-IN"/>
            </a:br>
            <a:endParaRPr lang="en-IN" dirty="0"/>
          </a:p>
        </p:txBody>
      </p:sp>
      <p:pic>
        <p:nvPicPr>
          <p:cNvPr id="6" name="Picture 5">
            <a:extLst>
              <a:ext uri="{FF2B5EF4-FFF2-40B4-BE49-F238E27FC236}">
                <a16:creationId xmlns:a16="http://schemas.microsoft.com/office/drawing/2014/main" id="{8FF472ED-9FC1-4A97-B84A-6CFF28D21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263"/>
            <a:ext cx="9144000" cy="513347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34400" cy="758952"/>
          </a:xfrm>
        </p:spPr>
        <p:txBody>
          <a:bodyPr>
            <a:normAutofit/>
          </a:bodyPr>
          <a:lstStyle/>
          <a:p>
            <a:r>
              <a:rPr lang="en-IN" dirty="0" err="1">
                <a:solidFill>
                  <a:schemeClr val="tx1"/>
                </a:solidFill>
              </a:rPr>
              <a:t>UNIOn</a:t>
            </a:r>
            <a:r>
              <a:rPr lang="en-IN" dirty="0">
                <a:solidFill>
                  <a:schemeClr val="tx1"/>
                </a:solidFill>
              </a:rPr>
              <a:t> + cross + join commands</a:t>
            </a:r>
          </a:p>
        </p:txBody>
      </p:sp>
      <p:pic>
        <p:nvPicPr>
          <p:cNvPr id="5" name="Picture 4" descr="A screenshot of a cell phone&#10;&#10;Description generated with high confidence">
            <a:extLst>
              <a:ext uri="{FF2B5EF4-FFF2-40B4-BE49-F238E27FC236}">
                <a16:creationId xmlns:a16="http://schemas.microsoft.com/office/drawing/2014/main" id="{69F08D82-D70C-421D-BD4F-73C10A6A58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9144000" cy="513347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generated with very high confidence">
            <a:extLst>
              <a:ext uri="{FF2B5EF4-FFF2-40B4-BE49-F238E27FC236}">
                <a16:creationId xmlns:a16="http://schemas.microsoft.com/office/drawing/2014/main" id="{621F2CAA-A873-4088-84BC-74E83CEC1D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263"/>
            <a:ext cx="9144000" cy="5133474"/>
          </a:xfrm>
          <a:prstGeom prst="rect">
            <a:avLst/>
          </a:prstGeom>
        </p:spPr>
      </p:pic>
    </p:spTree>
    <p:extLst>
      <p:ext uri="{BB962C8B-B14F-4D97-AF65-F5344CB8AC3E}">
        <p14:creationId xmlns:p14="http://schemas.microsoft.com/office/powerpoint/2010/main" val="2020615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generated with high confidence">
            <a:extLst>
              <a:ext uri="{FF2B5EF4-FFF2-40B4-BE49-F238E27FC236}">
                <a16:creationId xmlns:a16="http://schemas.microsoft.com/office/drawing/2014/main" id="{58F97950-3381-4D22-A9C3-21BFC8948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263"/>
            <a:ext cx="9144000" cy="5133474"/>
          </a:xfrm>
          <a:prstGeom prst="rect">
            <a:avLst/>
          </a:prstGeom>
        </p:spPr>
      </p:pic>
    </p:spTree>
    <p:extLst>
      <p:ext uri="{BB962C8B-B14F-4D97-AF65-F5344CB8AC3E}">
        <p14:creationId xmlns:p14="http://schemas.microsoft.com/office/powerpoint/2010/main" val="2603827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E754AE2F-04C8-42F5-9D8A-D4F1DA575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263"/>
            <a:ext cx="9144000" cy="5133474"/>
          </a:xfrm>
          <a:prstGeom prst="rect">
            <a:avLst/>
          </a:prstGeom>
        </p:spPr>
      </p:pic>
    </p:spTree>
    <p:extLst>
      <p:ext uri="{BB962C8B-B14F-4D97-AF65-F5344CB8AC3E}">
        <p14:creationId xmlns:p14="http://schemas.microsoft.com/office/powerpoint/2010/main" val="2482472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4CBE54-B954-4608-AE4C-A15BE277F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507F98F5-8C4A-4C1C-BA38-C3FD9DCEB9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0" y="-1"/>
            <a:ext cx="9144002" cy="68580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computer&#10;&#10;Description generated with high confidence">
            <a:extLst>
              <a:ext uri="{FF2B5EF4-FFF2-40B4-BE49-F238E27FC236}">
                <a16:creationId xmlns:a16="http://schemas.microsoft.com/office/drawing/2014/main" id="{EFDFEE58-3353-4FF5-B8D0-F49835B93306}"/>
              </a:ext>
            </a:extLst>
          </p:cNvPr>
          <p:cNvPicPr>
            <a:picLocks noChangeAspect="1"/>
          </p:cNvPicPr>
          <p:nvPr/>
        </p:nvPicPr>
        <p:blipFill rotWithShape="1">
          <a:blip r:embed="rId3">
            <a:extLst>
              <a:ext uri="{28A0092B-C50C-407E-A947-70E740481C1C}">
                <a14:useLocalDpi xmlns:a14="http://schemas.microsoft.com/office/drawing/2010/main" val="0"/>
              </a:ext>
            </a:extLst>
          </a:blip>
          <a:srcRect r="68585"/>
          <a:stretch/>
        </p:blipFill>
        <p:spPr>
          <a:xfrm>
            <a:off x="914400" y="862262"/>
            <a:ext cx="2872563" cy="5133474"/>
          </a:xfrm>
          <a:prstGeom prst="rect">
            <a:avLst/>
          </a:prstGeom>
        </p:spPr>
      </p:pic>
      <p:pic>
        <p:nvPicPr>
          <p:cNvPr id="3" name="Picture 2">
            <a:extLst>
              <a:ext uri="{FF2B5EF4-FFF2-40B4-BE49-F238E27FC236}">
                <a16:creationId xmlns:a16="http://schemas.microsoft.com/office/drawing/2014/main" id="{06AE8D6F-996A-45A3-8C68-FE68291B6266}"/>
              </a:ext>
            </a:extLst>
          </p:cNvPr>
          <p:cNvPicPr>
            <a:picLocks noChangeAspect="1"/>
          </p:cNvPicPr>
          <p:nvPr/>
        </p:nvPicPr>
        <p:blipFill rotWithShape="1">
          <a:blip r:embed="rId4">
            <a:extLst>
              <a:ext uri="{28A0092B-C50C-407E-A947-70E740481C1C}">
                <a14:useLocalDpi xmlns:a14="http://schemas.microsoft.com/office/drawing/2010/main" val="0"/>
              </a:ext>
            </a:extLst>
          </a:blip>
          <a:srcRect r="68585"/>
          <a:stretch/>
        </p:blipFill>
        <p:spPr>
          <a:xfrm>
            <a:off x="5357039" y="862262"/>
            <a:ext cx="2872561" cy="5133474"/>
          </a:xfrm>
          <a:prstGeom prst="rect">
            <a:avLst/>
          </a:prstGeom>
        </p:spPr>
      </p:pic>
    </p:spTree>
    <p:extLst>
      <p:ext uri="{BB962C8B-B14F-4D97-AF65-F5344CB8AC3E}">
        <p14:creationId xmlns:p14="http://schemas.microsoft.com/office/powerpoint/2010/main" val="2477380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generated with high confidence">
            <a:extLst>
              <a:ext uri="{FF2B5EF4-FFF2-40B4-BE49-F238E27FC236}">
                <a16:creationId xmlns:a16="http://schemas.microsoft.com/office/drawing/2014/main" id="{60EF2AB8-AD3B-4EB4-A50F-FF465C9E7D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263"/>
            <a:ext cx="9144000" cy="5133474"/>
          </a:xfrm>
          <a:prstGeom prst="rect">
            <a:avLst/>
          </a:prstGeom>
        </p:spPr>
      </p:pic>
    </p:spTree>
    <p:extLst>
      <p:ext uri="{BB962C8B-B14F-4D97-AF65-F5344CB8AC3E}">
        <p14:creationId xmlns:p14="http://schemas.microsoft.com/office/powerpoint/2010/main" val="467794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2AD17715-7DEB-4C28-85F7-BFCA0DBD0A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263"/>
            <a:ext cx="9144000" cy="5133474"/>
          </a:xfrm>
          <a:prstGeom prst="rect">
            <a:avLst/>
          </a:prstGeom>
        </p:spPr>
      </p:pic>
    </p:spTree>
    <p:extLst>
      <p:ext uri="{BB962C8B-B14F-4D97-AF65-F5344CB8AC3E}">
        <p14:creationId xmlns:p14="http://schemas.microsoft.com/office/powerpoint/2010/main" val="3277374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high confidence">
            <a:extLst>
              <a:ext uri="{FF2B5EF4-FFF2-40B4-BE49-F238E27FC236}">
                <a16:creationId xmlns:a16="http://schemas.microsoft.com/office/drawing/2014/main" id="{4DBC3919-623B-491E-8A39-4B95CB4240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263"/>
            <a:ext cx="9144000" cy="5133474"/>
          </a:xfrm>
          <a:prstGeom prst="rect">
            <a:avLst/>
          </a:prstGeom>
        </p:spPr>
      </p:pic>
    </p:spTree>
    <p:extLst>
      <p:ext uri="{BB962C8B-B14F-4D97-AF65-F5344CB8AC3E}">
        <p14:creationId xmlns:p14="http://schemas.microsoft.com/office/powerpoint/2010/main" val="6635923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generated with very high confidence">
            <a:extLst>
              <a:ext uri="{FF2B5EF4-FFF2-40B4-BE49-F238E27FC236}">
                <a16:creationId xmlns:a16="http://schemas.microsoft.com/office/drawing/2014/main" id="{ACCE8CFD-88F8-4EF7-ACF6-1105698A0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263"/>
            <a:ext cx="9144000" cy="5133474"/>
          </a:xfrm>
          <a:prstGeom prst="rect">
            <a:avLst/>
          </a:prstGeom>
        </p:spPr>
      </p:pic>
    </p:spTree>
    <p:extLst>
      <p:ext uri="{BB962C8B-B14F-4D97-AF65-F5344CB8AC3E}">
        <p14:creationId xmlns:p14="http://schemas.microsoft.com/office/powerpoint/2010/main" val="599128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3D9B6-4E41-45A2-9BE7-C9689B7D28CA}"/>
              </a:ext>
            </a:extLst>
          </p:cNvPr>
          <p:cNvSpPr>
            <a:spLocks noGrp="1"/>
          </p:cNvSpPr>
          <p:nvPr>
            <p:ph type="title"/>
          </p:nvPr>
        </p:nvSpPr>
        <p:spPr>
          <a:xfrm>
            <a:off x="1752600" y="-2822"/>
            <a:ext cx="5258270" cy="919295"/>
          </a:xfrm>
        </p:spPr>
        <p:txBody>
          <a:bodyPr/>
          <a:lstStyle/>
          <a:p>
            <a:r>
              <a:rPr lang="en-IN" dirty="0"/>
              <a:t>EXECUTION MODES</a:t>
            </a:r>
          </a:p>
        </p:txBody>
      </p:sp>
      <p:sp>
        <p:nvSpPr>
          <p:cNvPr id="3" name="Content Placeholder 2">
            <a:extLst>
              <a:ext uri="{FF2B5EF4-FFF2-40B4-BE49-F238E27FC236}">
                <a16:creationId xmlns:a16="http://schemas.microsoft.com/office/drawing/2014/main" id="{0DD756AE-CB8D-4AFE-8F2B-20EA2C301DE4}"/>
              </a:ext>
            </a:extLst>
          </p:cNvPr>
          <p:cNvSpPr>
            <a:spLocks noGrp="1"/>
          </p:cNvSpPr>
          <p:nvPr>
            <p:ph sz="quarter" idx="13"/>
          </p:nvPr>
        </p:nvSpPr>
        <p:spPr>
          <a:xfrm>
            <a:off x="266700" y="1066800"/>
            <a:ext cx="8610600" cy="5562600"/>
          </a:xfrm>
        </p:spPr>
        <p:txBody>
          <a:bodyPr>
            <a:normAutofit fontScale="92500" lnSpcReduction="20000"/>
          </a:bodyPr>
          <a:lstStyle/>
          <a:p>
            <a:pPr lvl="0" hangingPunct="0"/>
            <a:r>
              <a:rPr lang="en-IN" dirty="0">
                <a:latin typeface="Liberation Sans" pitchFamily="18"/>
              </a:rPr>
              <a:t>Apache Pig Execution Modes</a:t>
            </a:r>
          </a:p>
          <a:p>
            <a:pPr lvl="1" hangingPunct="0"/>
            <a:r>
              <a:rPr lang="en-IN" dirty="0">
                <a:latin typeface="Liberation Sans" pitchFamily="18"/>
              </a:rPr>
              <a:t>You can run Apache Pig in two modes, namely, Local Mode and HDFS mode.</a:t>
            </a:r>
          </a:p>
          <a:p>
            <a:pPr lvl="0" hangingPunct="0"/>
            <a:r>
              <a:rPr lang="en-IN" dirty="0">
                <a:latin typeface="Liberation Sans" pitchFamily="18"/>
              </a:rPr>
              <a:t>Local Mode</a:t>
            </a:r>
          </a:p>
          <a:p>
            <a:pPr lvl="1" hangingPunct="0"/>
            <a:r>
              <a:rPr lang="en-IN" dirty="0">
                <a:latin typeface="Liberation Sans" pitchFamily="18"/>
              </a:rPr>
              <a:t>In this mode, all the files are installed and run from your local host and local file system. There is no need of Hadoop or HDFS. This mode is generally used for testing purpose.</a:t>
            </a:r>
          </a:p>
          <a:p>
            <a:pPr lvl="0" hangingPunct="0"/>
            <a:r>
              <a:rPr lang="en-IN" dirty="0">
                <a:latin typeface="Liberation Sans" pitchFamily="18"/>
              </a:rPr>
              <a:t>MapReduce Mode</a:t>
            </a:r>
          </a:p>
          <a:p>
            <a:pPr lvl="1" hangingPunct="0"/>
            <a:r>
              <a:rPr lang="en-IN" dirty="0">
                <a:latin typeface="Liberation Sans" pitchFamily="18"/>
              </a:rPr>
              <a:t>MapReduce mode is where we load or process the data that exists in the Hadoop File System (HDFS) using Apache Pig. In this mode, whenever we execute the Pig Latin statements to process the data, a MapReduce job is invoked in the back-end to perform a particular operation on the data that exists in the HDFS.</a:t>
            </a:r>
          </a:p>
          <a:p>
            <a:pPr lvl="0" hangingPunct="0"/>
            <a:r>
              <a:rPr lang="en-IN" dirty="0">
                <a:latin typeface="Liberation Sans" pitchFamily="18"/>
              </a:rPr>
              <a:t>Apache Pig Execution Mechanisms</a:t>
            </a:r>
          </a:p>
          <a:p>
            <a:pPr lvl="1" hangingPunct="0"/>
            <a:r>
              <a:rPr lang="en-IN" dirty="0">
                <a:latin typeface="Liberation Sans" pitchFamily="18"/>
              </a:rPr>
              <a:t>Apache Pig scripts can be executed in three ways, namely, interactive mode, batch mode, and embedded mode.</a:t>
            </a:r>
          </a:p>
          <a:p>
            <a:endParaRPr lang="en-IN" dirty="0"/>
          </a:p>
        </p:txBody>
      </p:sp>
    </p:spTree>
    <p:extLst>
      <p:ext uri="{BB962C8B-B14F-4D97-AF65-F5344CB8AC3E}">
        <p14:creationId xmlns:p14="http://schemas.microsoft.com/office/powerpoint/2010/main" val="46124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093E1B-374A-444C-9E8A-DDC343197A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263"/>
            <a:ext cx="9144000" cy="5133474"/>
          </a:xfrm>
          <a:prstGeom prst="rect">
            <a:avLst/>
          </a:prstGeom>
        </p:spPr>
      </p:pic>
    </p:spTree>
    <p:extLst>
      <p:ext uri="{BB962C8B-B14F-4D97-AF65-F5344CB8AC3E}">
        <p14:creationId xmlns:p14="http://schemas.microsoft.com/office/powerpoint/2010/main" val="3567200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DD598D-346E-4CBB-8423-EEE8C14DE9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263"/>
            <a:ext cx="9144000" cy="5133474"/>
          </a:xfrm>
          <a:prstGeom prst="rect">
            <a:avLst/>
          </a:prstGeom>
        </p:spPr>
      </p:pic>
    </p:spTree>
    <p:extLst>
      <p:ext uri="{BB962C8B-B14F-4D97-AF65-F5344CB8AC3E}">
        <p14:creationId xmlns:p14="http://schemas.microsoft.com/office/powerpoint/2010/main" val="4123024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69866E-6DD3-4BA5-A466-E64AAFE4C7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263"/>
            <a:ext cx="9144000" cy="5133474"/>
          </a:xfrm>
          <a:prstGeom prst="rect">
            <a:avLst/>
          </a:prstGeom>
        </p:spPr>
      </p:pic>
    </p:spTree>
    <p:extLst>
      <p:ext uri="{BB962C8B-B14F-4D97-AF65-F5344CB8AC3E}">
        <p14:creationId xmlns:p14="http://schemas.microsoft.com/office/powerpoint/2010/main" val="2745422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FD7142-46BA-4811-8B2E-9CC9B17C5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263"/>
            <a:ext cx="9144000" cy="5133474"/>
          </a:xfrm>
          <a:prstGeom prst="rect">
            <a:avLst/>
          </a:prstGeom>
        </p:spPr>
      </p:pic>
    </p:spTree>
    <p:extLst>
      <p:ext uri="{BB962C8B-B14F-4D97-AF65-F5344CB8AC3E}">
        <p14:creationId xmlns:p14="http://schemas.microsoft.com/office/powerpoint/2010/main" val="1849118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FA63C8-8F07-4D5B-862F-898DB8B27D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263"/>
            <a:ext cx="9144000" cy="5133474"/>
          </a:xfrm>
          <a:prstGeom prst="rect">
            <a:avLst/>
          </a:prstGeom>
        </p:spPr>
      </p:pic>
    </p:spTree>
    <p:extLst>
      <p:ext uri="{BB962C8B-B14F-4D97-AF65-F5344CB8AC3E}">
        <p14:creationId xmlns:p14="http://schemas.microsoft.com/office/powerpoint/2010/main" val="30825049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72E097-F6E1-4EE3-9F48-02D247EA5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62263"/>
            <a:ext cx="9144000" cy="5133474"/>
          </a:xfrm>
          <a:prstGeom prst="rect">
            <a:avLst/>
          </a:prstGeom>
        </p:spPr>
      </p:pic>
    </p:spTree>
    <p:extLst>
      <p:ext uri="{BB962C8B-B14F-4D97-AF65-F5344CB8AC3E}">
        <p14:creationId xmlns:p14="http://schemas.microsoft.com/office/powerpoint/2010/main" val="3455107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NAVDEEP\AppData\Local\Microsoft\Windows\INetCache\IE\7N5CODSN\Apple_-_Thank_You[1].jpg"/>
          <p:cNvPicPr>
            <a:picLocks noChangeAspect="1" noChangeArrowheads="1"/>
          </p:cNvPicPr>
          <p:nvPr/>
        </p:nvPicPr>
        <p:blipFill>
          <a:blip r:embed="rId2"/>
          <a:srcRect t="6260" b="3599"/>
          <a:stretch>
            <a:fillRect/>
          </a:stretch>
        </p:blipFill>
        <p:spPr bwMode="auto">
          <a:xfrm>
            <a:off x="152400" y="0"/>
            <a:ext cx="8839200" cy="6544920"/>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BB285D-F8AF-4E7F-9639-631AF70C5F1A}"/>
              </a:ext>
            </a:extLst>
          </p:cNvPr>
          <p:cNvSpPr>
            <a:spLocks noGrp="1"/>
          </p:cNvSpPr>
          <p:nvPr>
            <p:ph sz="quarter" idx="13"/>
          </p:nvPr>
        </p:nvSpPr>
        <p:spPr>
          <a:xfrm>
            <a:off x="685565" y="990600"/>
            <a:ext cx="7772870" cy="4267200"/>
          </a:xfrm>
        </p:spPr>
        <p:txBody>
          <a:bodyPr>
            <a:normAutofit fontScale="92500"/>
          </a:bodyPr>
          <a:lstStyle/>
          <a:p>
            <a:pPr lvl="0" hangingPunct="0"/>
            <a:r>
              <a:rPr lang="en-IN" b="1" dirty="0">
                <a:latin typeface="Liberation Sans" pitchFamily="18"/>
              </a:rPr>
              <a:t>Interactive Mode (Grunt shell) </a:t>
            </a:r>
            <a:r>
              <a:rPr lang="en-IN" dirty="0">
                <a:latin typeface="Liberation Sans" pitchFamily="18"/>
              </a:rPr>
              <a:t>− You can run Apache Pig in interactive mode using the Grunt shell. In this shell, you can enter the Pig Latin statements and get the output (using Dump operator).</a:t>
            </a:r>
          </a:p>
          <a:p>
            <a:pPr lvl="0" hangingPunct="0"/>
            <a:r>
              <a:rPr lang="en-IN" b="1" dirty="0">
                <a:latin typeface="Liberation Sans" pitchFamily="18"/>
              </a:rPr>
              <a:t>Batch Mode (Script) </a:t>
            </a:r>
            <a:r>
              <a:rPr lang="en-IN" dirty="0">
                <a:latin typeface="Liberation Sans" pitchFamily="18"/>
              </a:rPr>
              <a:t>− You can run Apache Pig in Batch mode by writing the Pig Latin script in a single file with .pig extension.</a:t>
            </a:r>
          </a:p>
          <a:p>
            <a:pPr lvl="0" hangingPunct="0"/>
            <a:r>
              <a:rPr lang="en-IN" b="1" dirty="0">
                <a:latin typeface="Liberation Sans" pitchFamily="18"/>
              </a:rPr>
              <a:t>Embedded Mode (UDF)</a:t>
            </a:r>
            <a:r>
              <a:rPr lang="en-IN" dirty="0">
                <a:latin typeface="Liberation Sans" pitchFamily="18"/>
              </a:rPr>
              <a:t> − Apache Pig provides the provision of defining our own functions (User Defined Functions) in programming languages such as Java, and using them in our script.</a:t>
            </a:r>
          </a:p>
          <a:p>
            <a:endParaRPr lang="en-IN" dirty="0"/>
          </a:p>
        </p:txBody>
      </p:sp>
    </p:spTree>
    <p:extLst>
      <p:ext uri="{BB962C8B-B14F-4D97-AF65-F5344CB8AC3E}">
        <p14:creationId xmlns:p14="http://schemas.microsoft.com/office/powerpoint/2010/main" val="3340894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5765" y="0"/>
            <a:ext cx="4572470" cy="843095"/>
          </a:xfrm>
        </p:spPr>
        <p:txBody>
          <a:bodyPr>
            <a:normAutofit/>
          </a:bodyPr>
          <a:lstStyle/>
          <a:p>
            <a:r>
              <a:rPr lang="en-IN" dirty="0"/>
              <a:t>Pig Latin – Basics</a:t>
            </a:r>
          </a:p>
        </p:txBody>
      </p:sp>
      <p:sp>
        <p:nvSpPr>
          <p:cNvPr id="3" name="Content Placeholder 2"/>
          <p:cNvSpPr>
            <a:spLocks noGrp="1"/>
          </p:cNvSpPr>
          <p:nvPr>
            <p:ph idx="1"/>
          </p:nvPr>
        </p:nvSpPr>
        <p:spPr>
          <a:xfrm>
            <a:off x="685330" y="1183547"/>
            <a:ext cx="7773339" cy="4490906"/>
          </a:xfrm>
        </p:spPr>
        <p:txBody>
          <a:bodyPr>
            <a:normAutofit fontScale="92500" lnSpcReduction="10000"/>
          </a:bodyPr>
          <a:lstStyle/>
          <a:p>
            <a:r>
              <a:rPr lang="en-IN" b="1" dirty="0"/>
              <a:t>Pig Latin </a:t>
            </a:r>
            <a:r>
              <a:rPr lang="en-IN" dirty="0"/>
              <a:t>is the language used to analyze data in </a:t>
            </a:r>
            <a:r>
              <a:rPr lang="en-IN" dirty="0" err="1"/>
              <a:t>Hadoop</a:t>
            </a:r>
            <a:r>
              <a:rPr lang="en-IN" dirty="0"/>
              <a:t> using Apache Pig. In this chapter, we are going to discuss the basics of Pig Latin such as Pig Latin statements, data types, general and relational operators, and Pig Latin UDF’s.</a:t>
            </a:r>
          </a:p>
          <a:p>
            <a:r>
              <a:rPr lang="en-IN" dirty="0"/>
              <a:t>Pig Latin – Data Model</a:t>
            </a:r>
          </a:p>
          <a:p>
            <a:r>
              <a:rPr lang="en-IN" dirty="0"/>
              <a:t>As discussed in the previous chapters, the data model of Pig is fully nested. A </a:t>
            </a:r>
            <a:r>
              <a:rPr lang="en-IN" b="1" dirty="0"/>
              <a:t>Relation</a:t>
            </a:r>
            <a:r>
              <a:rPr lang="en-IN" dirty="0"/>
              <a:t> is the outermost structure of the Pig Latin data model. And it is a </a:t>
            </a:r>
            <a:r>
              <a:rPr lang="en-IN" b="1" dirty="0"/>
              <a:t>bag</a:t>
            </a:r>
            <a:r>
              <a:rPr lang="en-IN" dirty="0"/>
              <a:t> where −</a:t>
            </a:r>
          </a:p>
          <a:p>
            <a:r>
              <a:rPr lang="en-IN" dirty="0"/>
              <a:t>A bag is a collection of </a:t>
            </a:r>
            <a:r>
              <a:rPr lang="en-IN" dirty="0" err="1"/>
              <a:t>tuples</a:t>
            </a:r>
            <a:r>
              <a:rPr lang="en-IN" dirty="0"/>
              <a:t>.</a:t>
            </a:r>
          </a:p>
          <a:p>
            <a:r>
              <a:rPr lang="en-IN" dirty="0"/>
              <a:t>A </a:t>
            </a:r>
            <a:r>
              <a:rPr lang="en-IN" dirty="0" err="1"/>
              <a:t>tuple</a:t>
            </a:r>
            <a:r>
              <a:rPr lang="en-IN" dirty="0"/>
              <a:t> is an ordered set of fields.</a:t>
            </a:r>
          </a:p>
          <a:p>
            <a:r>
              <a:rPr lang="en-IN" dirty="0"/>
              <a:t>A MAP is a piece of data.</a:t>
            </a: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generated with high confidence">
            <a:extLst>
              <a:ext uri="{FF2B5EF4-FFF2-40B4-BE49-F238E27FC236}">
                <a16:creationId xmlns:a16="http://schemas.microsoft.com/office/drawing/2014/main" id="{B4B2B777-47BA-466B-994D-DBFD4D5601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42525"/>
            <a:ext cx="6248400" cy="2624327"/>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147306" y="640831"/>
            <a:ext cx="2514096" cy="1573863"/>
          </a:xfrm>
        </p:spPr>
        <p:txBody>
          <a:bodyPr>
            <a:normAutofit/>
          </a:bodyPr>
          <a:lstStyle/>
          <a:p>
            <a:pPr algn="l"/>
            <a:r>
              <a:rPr lang="en-IN" dirty="0"/>
              <a:t>PIG LATIN -EXAMPLE</a:t>
            </a:r>
            <a:endParaRPr lang="en-IN"/>
          </a:p>
        </p:txBody>
      </p:sp>
      <p:sp>
        <p:nvSpPr>
          <p:cNvPr id="3" name="Content Placeholder 2"/>
          <p:cNvSpPr>
            <a:spLocks noGrp="1"/>
          </p:cNvSpPr>
          <p:nvPr>
            <p:ph idx="1"/>
          </p:nvPr>
        </p:nvSpPr>
        <p:spPr>
          <a:xfrm>
            <a:off x="6147306" y="2367092"/>
            <a:ext cx="2514096" cy="3881309"/>
          </a:xfrm>
        </p:spPr>
        <p:txBody>
          <a:bodyPr>
            <a:normAutofit/>
          </a:bodyPr>
          <a:lstStyle/>
          <a:p>
            <a:pPr>
              <a:lnSpc>
                <a:spcPct val="110000"/>
              </a:lnSpc>
            </a:pPr>
            <a:r>
              <a:rPr lang="en-IN" sz="1200"/>
              <a:t>Load Command</a:t>
            </a:r>
          </a:p>
          <a:p>
            <a:pPr lvl="1">
              <a:lnSpc>
                <a:spcPct val="110000"/>
              </a:lnSpc>
              <a:spcBef>
                <a:spcPts val="1001"/>
              </a:spcBef>
              <a:buClr>
                <a:srgbClr val="000000"/>
              </a:buClr>
              <a:buSzPct val="100000"/>
              <a:buFont typeface="Arial" pitchFamily="34"/>
              <a:buChar char="•"/>
            </a:pPr>
            <a:r>
              <a:rPr lang="en-US" sz="1200"/>
              <a:t>This command is used to load data from the Hadoop file system into a relation.</a:t>
            </a:r>
          </a:p>
          <a:p>
            <a:pPr lvl="1">
              <a:lnSpc>
                <a:spcPct val="110000"/>
              </a:lnSpc>
              <a:spcBef>
                <a:spcPts val="1001"/>
              </a:spcBef>
              <a:buClr>
                <a:srgbClr val="000000"/>
              </a:buClr>
              <a:buSzPct val="100000"/>
              <a:buFont typeface="Arial" pitchFamily="34"/>
              <a:buChar char="•"/>
            </a:pPr>
            <a:r>
              <a:rPr lang="en-US" sz="1200"/>
              <a:t>Command: variable_name = LOAD ‘data path’ AS (schema);</a:t>
            </a:r>
          </a:p>
          <a:p>
            <a:pPr>
              <a:lnSpc>
                <a:spcPct val="110000"/>
              </a:lnSpc>
              <a:spcBef>
                <a:spcPts val="1001"/>
              </a:spcBef>
              <a:buClr>
                <a:srgbClr val="000000"/>
              </a:buClr>
              <a:buSzPct val="100000"/>
              <a:buFont typeface="Arial" pitchFamily="34"/>
              <a:buChar char="•"/>
            </a:pPr>
            <a:r>
              <a:rPr lang="en-IN" sz="1200"/>
              <a:t>Dump Command</a:t>
            </a:r>
          </a:p>
          <a:p>
            <a:pPr lvl="1">
              <a:lnSpc>
                <a:spcPct val="110000"/>
              </a:lnSpc>
              <a:spcBef>
                <a:spcPts val="1001"/>
              </a:spcBef>
              <a:buClr>
                <a:srgbClr val="000000"/>
              </a:buClr>
              <a:buSzPct val="100000"/>
              <a:buFont typeface="Arial" pitchFamily="34"/>
              <a:buChar char="•"/>
            </a:pPr>
            <a:r>
              <a:rPr lang="en-US" sz="1200"/>
              <a:t>This command prints a relation to the console.</a:t>
            </a:r>
          </a:p>
          <a:p>
            <a:pPr lvl="1">
              <a:lnSpc>
                <a:spcPct val="110000"/>
              </a:lnSpc>
              <a:spcBef>
                <a:spcPts val="1001"/>
              </a:spcBef>
              <a:buClr>
                <a:srgbClr val="000000"/>
              </a:buClr>
              <a:buSzPct val="100000"/>
              <a:buFont typeface="Arial" pitchFamily="34"/>
              <a:buChar char="•"/>
            </a:pPr>
            <a:r>
              <a:rPr lang="en-US" sz="1200"/>
              <a:t>Command: dump variable_name;.</a:t>
            </a:r>
          </a:p>
          <a:p>
            <a:pPr>
              <a:lnSpc>
                <a:spcPct val="110000"/>
              </a:lnSpc>
              <a:spcBef>
                <a:spcPts val="1001"/>
              </a:spcBef>
              <a:buClr>
                <a:srgbClr val="000000"/>
              </a:buClr>
              <a:buSzPct val="100000"/>
              <a:buFont typeface="Arial" pitchFamily="34"/>
              <a:buChar char="•"/>
            </a:pPr>
            <a:endParaRPr lang="en-IN" sz="1200"/>
          </a:p>
          <a:p>
            <a:pPr lvl="1">
              <a:lnSpc>
                <a:spcPct val="110000"/>
              </a:lnSpc>
              <a:spcBef>
                <a:spcPts val="1001"/>
              </a:spcBef>
              <a:buClr>
                <a:srgbClr val="000000"/>
              </a:buClr>
              <a:buSzPct val="100000"/>
              <a:buFont typeface="Arial" pitchFamily="34"/>
              <a:buChar char="•"/>
            </a:pPr>
            <a:endParaRPr lang="en-IN" sz="1200"/>
          </a:p>
          <a:p>
            <a:pPr lvl="1">
              <a:lnSpc>
                <a:spcPct val="110000"/>
              </a:lnSpc>
              <a:spcBef>
                <a:spcPts val="1001"/>
              </a:spcBef>
              <a:buClr>
                <a:srgbClr val="000000"/>
              </a:buClr>
              <a:buSzPct val="100000"/>
              <a:buFont typeface="Arial" pitchFamily="34"/>
              <a:buChar char="•"/>
            </a:pPr>
            <a:endParaRPr lang="en-US"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18">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 y="1"/>
            <a:ext cx="3808545" cy="533400"/>
          </a:xfrm>
        </p:spPr>
        <p:txBody>
          <a:bodyPr anchor="b">
            <a:normAutofit/>
          </a:bodyPr>
          <a:lstStyle/>
          <a:p>
            <a:pPr algn="l"/>
            <a:r>
              <a:rPr lang="en-IN" sz="2800" dirty="0"/>
              <a:t>RELATIONAL OPERATOR</a:t>
            </a:r>
          </a:p>
        </p:txBody>
      </p:sp>
      <p:sp>
        <p:nvSpPr>
          <p:cNvPr id="3" name="Content Placeholder 2"/>
          <p:cNvSpPr>
            <a:spLocks noGrp="1"/>
          </p:cNvSpPr>
          <p:nvPr>
            <p:ph idx="1"/>
          </p:nvPr>
        </p:nvSpPr>
        <p:spPr>
          <a:xfrm>
            <a:off x="0" y="533401"/>
            <a:ext cx="6477000" cy="685799"/>
          </a:xfrm>
        </p:spPr>
        <p:txBody>
          <a:bodyPr>
            <a:normAutofit lnSpcReduction="10000"/>
          </a:bodyPr>
          <a:lstStyle/>
          <a:p>
            <a:pPr lvl="0">
              <a:spcBef>
                <a:spcPts val="1001"/>
              </a:spcBef>
              <a:buClr>
                <a:srgbClr val="000000"/>
              </a:buClr>
              <a:buSzPct val="100000"/>
              <a:buFont typeface="Arial" pitchFamily="34"/>
              <a:buChar char="•"/>
            </a:pPr>
            <a:r>
              <a:rPr lang="en-US" sz="1400" dirty="0"/>
              <a:t>This command is used to remove duplicate rows from a relation.</a:t>
            </a:r>
          </a:p>
          <a:p>
            <a:pPr lvl="0">
              <a:spcBef>
                <a:spcPts val="1001"/>
              </a:spcBef>
              <a:buClr>
                <a:srgbClr val="000000"/>
              </a:buClr>
              <a:buSzPct val="100000"/>
              <a:buFont typeface="Arial" pitchFamily="34"/>
              <a:buChar char="•"/>
            </a:pPr>
            <a:r>
              <a:rPr lang="en-US" sz="1400" dirty="0"/>
              <a:t>Command: distinct1 = DISTINCT </a:t>
            </a:r>
            <a:r>
              <a:rPr lang="en-US" sz="1400" dirty="0" err="1"/>
              <a:t>variable_name</a:t>
            </a:r>
            <a:r>
              <a:rPr lang="en-US" sz="1400" dirty="0"/>
              <a:t>;</a:t>
            </a:r>
          </a:p>
        </p:txBody>
      </p:sp>
      <p:pic>
        <p:nvPicPr>
          <p:cNvPr id="7" name="Picture 6" descr="A screenshot of a computer&#10;&#10;Description generated with very high confidence">
            <a:extLst>
              <a:ext uri="{FF2B5EF4-FFF2-40B4-BE49-F238E27FC236}">
                <a16:creationId xmlns:a16="http://schemas.microsoft.com/office/drawing/2014/main" id="{663A63F8-EDE2-415C-B35B-11A0A7BAF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84442"/>
            <a:ext cx="9144000" cy="570831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699" y="30295"/>
            <a:ext cx="6108700" cy="736600"/>
          </a:xfrm>
        </p:spPr>
        <p:txBody>
          <a:bodyPr>
            <a:normAutofit fontScale="92500" lnSpcReduction="10000"/>
          </a:bodyPr>
          <a:lstStyle/>
          <a:p>
            <a:r>
              <a:rPr lang="en-IN" dirty="0"/>
              <a:t>FOREACH, GENERATE to generate data transformations based on columns of data.</a:t>
            </a:r>
          </a:p>
        </p:txBody>
      </p:sp>
      <p:pic>
        <p:nvPicPr>
          <p:cNvPr id="4" name="Picture 3" descr="A screenshot of a computer&#10;&#10;Description generated with very high confidence">
            <a:extLst>
              <a:ext uri="{FF2B5EF4-FFF2-40B4-BE49-F238E27FC236}">
                <a16:creationId xmlns:a16="http://schemas.microsoft.com/office/drawing/2014/main" id="{BA7E7D72-6167-4CBC-980B-887446B6F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9210"/>
            <a:ext cx="9144000" cy="491957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
            <a:ext cx="6172200" cy="457200"/>
          </a:xfrm>
        </p:spPr>
        <p:txBody>
          <a:bodyPr/>
          <a:lstStyle/>
          <a:p>
            <a:r>
              <a:rPr lang="en-IN" dirty="0"/>
              <a:t>GROUP to group the data in a single relation.</a:t>
            </a:r>
          </a:p>
        </p:txBody>
      </p:sp>
      <p:pic>
        <p:nvPicPr>
          <p:cNvPr id="4" name="Picture 3" descr="A screenshot of a computer&#10;&#10;Description generated with very high confidence">
            <a:extLst>
              <a:ext uri="{FF2B5EF4-FFF2-40B4-BE49-F238E27FC236}">
                <a16:creationId xmlns:a16="http://schemas.microsoft.com/office/drawing/2014/main" id="{139F61CF-2E3F-4B05-A10E-CA56AD297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26105"/>
            <a:ext cx="9144000" cy="22057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7593"/>
            <a:ext cx="7391400" cy="820607"/>
          </a:xfrm>
        </p:spPr>
        <p:txBody>
          <a:bodyPr/>
          <a:lstStyle/>
          <a:p>
            <a:r>
              <a:rPr lang="en-IN" dirty="0"/>
              <a:t>ORDER to arrange a relation in a sorted order based on one or more fields (ascending or descending).</a:t>
            </a:r>
          </a:p>
        </p:txBody>
      </p:sp>
      <p:pic>
        <p:nvPicPr>
          <p:cNvPr id="4" name="Picture 3" descr="A screenshot of a computer&#10;&#10;Description generated with high confidence">
            <a:extLst>
              <a:ext uri="{FF2B5EF4-FFF2-40B4-BE49-F238E27FC236}">
                <a16:creationId xmlns:a16="http://schemas.microsoft.com/office/drawing/2014/main" id="{BB0AF670-5145-4F4B-8966-5044144E2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5737"/>
            <a:ext cx="9144000" cy="2486526"/>
          </a:xfrm>
          <a:prstGeom prst="rect">
            <a:avLst/>
          </a:prstGeom>
        </p:spPr>
      </p:pic>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otalTime>6</TotalTime>
  <Words>477</Words>
  <Application>Microsoft Office PowerPoint</Application>
  <PresentationFormat>On-screen Show (4:3)</PresentationFormat>
  <Paragraphs>37</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Liberation Sans</vt:lpstr>
      <vt:lpstr>Tw Cen MT</vt:lpstr>
      <vt:lpstr>Droplet</vt:lpstr>
      <vt:lpstr>PIG LATIN Commands </vt:lpstr>
      <vt:lpstr>EXECUTION MODES</vt:lpstr>
      <vt:lpstr>PowerPoint Presentation</vt:lpstr>
      <vt:lpstr>Pig Latin – Basics</vt:lpstr>
      <vt:lpstr>PIG LATIN -EXAMPLE</vt:lpstr>
      <vt:lpstr>RELATIONAL OPERATOR</vt:lpstr>
      <vt:lpstr>PowerPoint Presentation</vt:lpstr>
      <vt:lpstr>PowerPoint Presentation</vt:lpstr>
      <vt:lpstr>PowerPoint Presentation</vt:lpstr>
      <vt:lpstr>PowerPoint Presentation</vt:lpstr>
      <vt:lpstr>UNIOn + cross + join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PIG LATIN Commands</dc:title>
  <dc:creator>Mayur Jain</dc:creator>
  <cp:lastModifiedBy>Mayur Jain</cp:lastModifiedBy>
  <cp:revision>5</cp:revision>
  <dcterms:created xsi:type="dcterms:W3CDTF">2018-07-10T09:26:32Z</dcterms:created>
  <dcterms:modified xsi:type="dcterms:W3CDTF">2018-07-10T09:36:58Z</dcterms:modified>
</cp:coreProperties>
</file>